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32" r:id="rId3"/>
    <p:sldId id="336" r:id="rId4"/>
    <p:sldId id="346" r:id="rId5"/>
    <p:sldId id="333" r:id="rId6"/>
    <p:sldId id="337" r:id="rId7"/>
    <p:sldId id="334" r:id="rId8"/>
    <p:sldId id="345" r:id="rId9"/>
    <p:sldId id="349" r:id="rId10"/>
    <p:sldId id="348" r:id="rId11"/>
    <p:sldId id="340" r:id="rId12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60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2" y="78"/>
      </p:cViewPr>
      <p:guideLst>
        <p:guide orient="horz" pos="3560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7478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1620893"/>
            <a:ext cx="16460232" cy="1"/>
          </a:xfrm>
          <a:prstGeom prst="line">
            <a:avLst/>
          </a:prstGeom>
          <a:ln w="75390">
            <a:solidFill>
              <a:srgbClr val="00E6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bk object 17"/>
          <p:cNvSpPr/>
          <p:nvPr/>
        </p:nvSpPr>
        <p:spPr>
          <a:xfrm>
            <a:off x="17850684" y="1620891"/>
            <a:ext cx="2253415" cy="1"/>
          </a:xfrm>
          <a:prstGeom prst="line">
            <a:avLst/>
          </a:prstGeom>
          <a:ln w="75390">
            <a:solidFill>
              <a:srgbClr val="DADADA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05205" y="452373"/>
            <a:ext cx="18093690" cy="1809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05205" y="2601149"/>
            <a:ext cx="18093690" cy="746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8831923" y="10517695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lang="ru-RU"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1207483" y="2559244"/>
            <a:ext cx="18350609" cy="6386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ОТЧЕТ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по реализации проекта «Оптимизация процесса регистрации заявок на закупку в ГКУ РО «Центр закупок Рязанской области».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56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Срок реализации с 20.04.2022 до 30.08.2022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Руководитель рабочей группы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заместитель директора 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О.В. Сазонова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7012"/>
            <a:ext cx="3110282" cy="311028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DAB963-374E-46EC-92B2-52A697E57041}"/>
              </a:ext>
            </a:extLst>
          </p:cNvPr>
          <p:cNvSpPr/>
          <p:nvPr/>
        </p:nvSpPr>
        <p:spPr>
          <a:xfrm>
            <a:off x="2818006" y="1044682"/>
            <a:ext cx="9900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ГКУ РО «Центр закупок Рязанской области»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ГКУ РО «Центр закупок Рязанской области»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924E5-BCF2-4E42-B8EF-F3E9AB34C6AA}"/>
              </a:ext>
            </a:extLst>
          </p:cNvPr>
          <p:cNvSpPr txBox="1"/>
          <p:nvPr/>
        </p:nvSpPr>
        <p:spPr>
          <a:xfrm>
            <a:off x="1676400" y="838200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 Neue"/>
                <a:ea typeface="Microsoft YaHei" panose="020B0503020204020204" pitchFamily="34" charset="-122"/>
                <a:cs typeface="Calibri"/>
                <a:sym typeface="Calibri"/>
              </a:rPr>
              <a:t>Итоги работы</a:t>
            </a: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823083" y="1895732"/>
            <a:ext cx="6964136" cy="3270772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Сокращение времени на проверку заявки на закупку секретарем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21142" y="1847731"/>
            <a:ext cx="6880087" cy="3270772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Сокращение трудозатрат на процедуру регистрации заявки на закупку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9876" y="5483664"/>
            <a:ext cx="404854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с 7 минут до 0 минут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714830" y="5483664"/>
            <a:ext cx="505097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с 1 человека до 0 человек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2775" y="7294701"/>
            <a:ext cx="18878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Устранены потери, не приносящие ценности процессу: лишние движение (поиск документов при проверке заявки), ненужная транспортировка (проверка заявки специалистом Центра); избыточная обработка (проверка заявки вручную); ожидание (ожидание заказчиком проверки заявки); переделка (исправление заявки при отказе в регистрации).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583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927991" y="4036040"/>
            <a:ext cx="1835060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600" b="1" dirty="0"/>
              <a:t>СПАСИБО ЗА ВНИМАНИЕ!</a:t>
            </a:r>
          </a:p>
          <a:p>
            <a:pPr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8207219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425" y="1722735"/>
            <a:ext cx="382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Rubik Regular"/>
              </a:rPr>
              <a:t>Руководство проекта</a:t>
            </a:r>
          </a:p>
          <a:p>
            <a:r>
              <a:rPr lang="ru-RU" sz="1600" b="1" dirty="0">
                <a:latin typeface="Rubik Regular"/>
              </a:rPr>
              <a:t>(непосредственно отвечающие </a:t>
            </a:r>
          </a:p>
          <a:p>
            <a:r>
              <a:rPr lang="ru-RU" sz="1600" b="1" dirty="0">
                <a:latin typeface="Rubik Regular"/>
              </a:rPr>
              <a:t>за результат проекта,</a:t>
            </a:r>
          </a:p>
          <a:p>
            <a:r>
              <a:rPr lang="ru-RU" sz="1600" b="1" dirty="0">
                <a:latin typeface="Rubik Regular"/>
              </a:rPr>
              <a:t>принимающие основные решения)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8" y="2943980"/>
            <a:ext cx="2701701" cy="2433064"/>
          </a:xfrm>
          <a:prstGeom prst="rect">
            <a:avLst/>
          </a:prstGeom>
        </p:spPr>
      </p:pic>
      <p:sp>
        <p:nvSpPr>
          <p:cNvPr id="5" name="Rectangle 53">
            <a:extLst>
              <a:ext uri="{FF2B5EF4-FFF2-40B4-BE49-F238E27FC236}">
                <a16:creationId xmlns:a16="http://schemas.microsoft.com/office/drawing/2014/main" id="{42640636-BACF-48C8-AE6C-7B90C9958A93}"/>
              </a:ext>
            </a:extLst>
          </p:cNvPr>
          <p:cNvSpPr txBox="1"/>
          <p:nvPr/>
        </p:nvSpPr>
        <p:spPr>
          <a:xfrm>
            <a:off x="346298" y="5477184"/>
            <a:ext cx="295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Косыч  Ю.А.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</a:rPr>
              <a:t>Директор ГКУ РО «Центр закупок Рязанской области»</a:t>
            </a:r>
            <a:endParaRPr lang="en-US" sz="1400" dirty="0">
              <a:solidFill>
                <a:schemeClr val="tx1"/>
              </a:solidFill>
              <a:latin typeface="Rubik Regular"/>
            </a:endParaRPr>
          </a:p>
        </p:txBody>
      </p:sp>
      <p:sp>
        <p:nvSpPr>
          <p:cNvPr id="6" name="Rectangle 165">
            <a:extLst>
              <a:ext uri="{FF2B5EF4-FFF2-40B4-BE49-F238E27FC236}">
                <a16:creationId xmlns:a16="http://schemas.microsoft.com/office/drawing/2014/main" id="{2D8BDFBD-F282-4787-AE75-C1F837757C2D}"/>
              </a:ext>
            </a:extLst>
          </p:cNvPr>
          <p:cNvSpPr txBox="1"/>
          <p:nvPr/>
        </p:nvSpPr>
        <p:spPr>
          <a:xfrm>
            <a:off x="346298" y="6648004"/>
            <a:ext cx="23360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Rubik Regular"/>
              </a:rPr>
              <a:t>Руководитель проекта</a:t>
            </a:r>
            <a:endParaRPr lang="en-US" sz="1600" b="1" dirty="0">
              <a:solidFill>
                <a:schemeClr val="tx1"/>
              </a:solidFill>
              <a:latin typeface="Rubik Regular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69436" y="1739433"/>
            <a:ext cx="24606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Rubik Regular"/>
              </a:rPr>
              <a:t>Команда проекта</a:t>
            </a:r>
            <a:r>
              <a:rPr lang="en-US" sz="1600" b="1" dirty="0">
                <a:latin typeface="Rubik Regular"/>
              </a:rPr>
              <a:t> </a:t>
            </a:r>
            <a:endParaRPr lang="ru-RU" sz="1600" b="1" dirty="0">
              <a:latin typeface="Rubik Regular"/>
            </a:endParaRPr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929879" y="953322"/>
            <a:ext cx="400933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Рабочая группа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D52882-4741-47F8-B6AC-8BDD9B795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8" y="7047322"/>
            <a:ext cx="2530252" cy="2275164"/>
          </a:xfrm>
          <a:prstGeom prst="rect">
            <a:avLst/>
          </a:prstGeom>
        </p:spPr>
      </p:pic>
      <p:sp>
        <p:nvSpPr>
          <p:cNvPr id="29" name="Rectangle 53">
            <a:extLst>
              <a:ext uri="{FF2B5EF4-FFF2-40B4-BE49-F238E27FC236}">
                <a16:creationId xmlns:a16="http://schemas.microsoft.com/office/drawing/2014/main" id="{D737B79E-65E8-44B4-B2C9-7B8252A89D2A}"/>
              </a:ext>
            </a:extLst>
          </p:cNvPr>
          <p:cNvSpPr txBox="1"/>
          <p:nvPr/>
        </p:nvSpPr>
        <p:spPr>
          <a:xfrm>
            <a:off x="353632" y="9580265"/>
            <a:ext cx="29503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Сазонова О.В.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</a:rPr>
              <a:t>Заместитель директора</a:t>
            </a:r>
            <a:endParaRPr lang="en-US" sz="1400" dirty="0">
              <a:solidFill>
                <a:schemeClr val="tx1"/>
              </a:solidFill>
              <a:latin typeface="Rubik Regular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D45ACB7-9DFF-488F-973E-5216094C44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8" r="16286"/>
          <a:stretch/>
        </p:blipFill>
        <p:spPr>
          <a:xfrm>
            <a:off x="4370007" y="6735486"/>
            <a:ext cx="2259089" cy="2072611"/>
          </a:xfrm>
          <a:prstGeom prst="rect">
            <a:avLst/>
          </a:prstGeom>
        </p:spPr>
      </p:pic>
      <p:sp>
        <p:nvSpPr>
          <p:cNvPr id="35" name="Rectangle 53">
            <a:extLst>
              <a:ext uri="{FF2B5EF4-FFF2-40B4-BE49-F238E27FC236}">
                <a16:creationId xmlns:a16="http://schemas.microsoft.com/office/drawing/2014/main" id="{1864A193-76BF-4382-88F7-7E8F0EEFD1D9}"/>
              </a:ext>
            </a:extLst>
          </p:cNvPr>
          <p:cNvSpPr txBox="1"/>
          <p:nvPr/>
        </p:nvSpPr>
        <p:spPr>
          <a:xfrm>
            <a:off x="4370007" y="8995249"/>
            <a:ext cx="29503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Соколова О.А.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</a:rPr>
              <a:t>Главный специалист отдела обеспечения деятельности учреждения</a:t>
            </a:r>
          </a:p>
        </p:txBody>
      </p:sp>
      <p:sp>
        <p:nvSpPr>
          <p:cNvPr id="38" name="Rectangle 53">
            <a:extLst>
              <a:ext uri="{FF2B5EF4-FFF2-40B4-BE49-F238E27FC236}">
                <a16:creationId xmlns:a16="http://schemas.microsoft.com/office/drawing/2014/main" id="{0D9E4C8C-BDCD-C858-821B-AC73A1697752}"/>
              </a:ext>
            </a:extLst>
          </p:cNvPr>
          <p:cNvSpPr txBox="1"/>
          <p:nvPr/>
        </p:nvSpPr>
        <p:spPr>
          <a:xfrm>
            <a:off x="4370007" y="5165714"/>
            <a:ext cx="295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Кондратьева А.А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</a:rPr>
              <a:t>начальник отдела организации закупок товаров</a:t>
            </a:r>
          </a:p>
        </p:txBody>
      </p:sp>
      <p:sp>
        <p:nvSpPr>
          <p:cNvPr id="40" name="Rectangle 53">
            <a:extLst>
              <a:ext uri="{FF2B5EF4-FFF2-40B4-BE49-F238E27FC236}">
                <a16:creationId xmlns:a16="http://schemas.microsoft.com/office/drawing/2014/main" id="{26AD9FEB-48CB-FD81-918C-CF9624735ED3}"/>
              </a:ext>
            </a:extLst>
          </p:cNvPr>
          <p:cNvSpPr txBox="1"/>
          <p:nvPr/>
        </p:nvSpPr>
        <p:spPr>
          <a:xfrm>
            <a:off x="7679600" y="5165714"/>
            <a:ext cx="295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 err="1">
                <a:solidFill>
                  <a:schemeClr val="tx1"/>
                </a:solidFill>
                <a:latin typeface="Rubik Regular"/>
              </a:rPr>
              <a:t>Таптыгина</a:t>
            </a: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 М.С. 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  <a:cs typeface="Times New Roman"/>
              </a:rPr>
              <a:t>эксперт отдела сопровождения ИС                 и  ПО </a:t>
            </a:r>
            <a:endParaRPr lang="ru-RU" sz="1400" dirty="0">
              <a:solidFill>
                <a:schemeClr val="tx1"/>
              </a:solidFill>
              <a:latin typeface="Rubik Regular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85A7C8-B576-F058-2D36-76E90489A8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 b="15759"/>
          <a:stretch/>
        </p:blipFill>
        <p:spPr>
          <a:xfrm>
            <a:off x="7701898" y="2943979"/>
            <a:ext cx="2285535" cy="2192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321EA9-DDC1-CB68-E31A-6E67B322FC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8489" r="15541" b="9870"/>
          <a:stretch/>
        </p:blipFill>
        <p:spPr>
          <a:xfrm>
            <a:off x="4369436" y="2943979"/>
            <a:ext cx="2259089" cy="21819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E351C3-6E79-4814-3178-7BE7F56B6C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609" t="15170" r="39077" b="24626"/>
          <a:stretch/>
        </p:blipFill>
        <p:spPr>
          <a:xfrm>
            <a:off x="12542708" y="1886386"/>
            <a:ext cx="6675190" cy="81247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123D15-5597-583E-762A-C26BD987DA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310" t="45781" r="39502" b="44494"/>
          <a:stretch/>
        </p:blipFill>
        <p:spPr>
          <a:xfrm>
            <a:off x="12462158" y="9857023"/>
            <a:ext cx="6675190" cy="12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654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F0DD9C-B10A-4782-990B-1CEA02DE7612}"/>
              </a:ext>
            </a:extLst>
          </p:cNvPr>
          <p:cNvSpPr txBox="1"/>
          <p:nvPr/>
        </p:nvSpPr>
        <p:spPr>
          <a:xfrm>
            <a:off x="234351" y="1723247"/>
            <a:ext cx="195208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Текущая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F1DDFC-62AD-B4FF-DCE9-5F597DAF8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" t="26921" r="20772" b="24446"/>
          <a:stretch/>
        </p:blipFill>
        <p:spPr>
          <a:xfrm>
            <a:off x="234351" y="2768704"/>
            <a:ext cx="19649974" cy="71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755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5E377A-8982-47AB-A121-B341ECE3E794}"/>
              </a:ext>
            </a:extLst>
          </p:cNvPr>
          <p:cNvSpPr txBox="1"/>
          <p:nvPr/>
        </p:nvSpPr>
        <p:spPr>
          <a:xfrm>
            <a:off x="-171450" y="1942237"/>
            <a:ext cx="199072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Целевая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1FE9DA-EF9A-D00B-D786-F2BAB2DF1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" t="27772" r="45382" b="30774"/>
          <a:stretch/>
        </p:blipFill>
        <p:spPr>
          <a:xfrm>
            <a:off x="2154263" y="3253531"/>
            <a:ext cx="15746279" cy="61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69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52876" y="953322"/>
            <a:ext cx="58528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Диаграмма Спаггети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5019F4-4BF2-4E5A-B495-8133F60CF39D}"/>
              </a:ext>
            </a:extLst>
          </p:cNvPr>
          <p:cNvSpPr txBox="1"/>
          <p:nvPr/>
        </p:nvSpPr>
        <p:spPr>
          <a:xfrm>
            <a:off x="253012" y="1685925"/>
            <a:ext cx="950431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Текущая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8B428-5122-446F-B0BA-62F7B484F746}"/>
              </a:ext>
            </a:extLst>
          </p:cNvPr>
          <p:cNvSpPr txBox="1"/>
          <p:nvPr/>
        </p:nvSpPr>
        <p:spPr>
          <a:xfrm>
            <a:off x="10052050" y="1685925"/>
            <a:ext cx="98134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Целевая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0E01B6-43F3-5132-CFC3-12843A4C2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55" t="16978" r="26975" b="8174"/>
          <a:stretch/>
        </p:blipFill>
        <p:spPr>
          <a:xfrm>
            <a:off x="573437" y="2882684"/>
            <a:ext cx="8369085" cy="72842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A9B5D6-93DC-E262-701D-5BB238CC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86" t="15170" r="19755" b="30954"/>
          <a:stretch/>
        </p:blipFill>
        <p:spPr>
          <a:xfrm>
            <a:off x="10052050" y="2882684"/>
            <a:ext cx="8964370" cy="56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89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657350" y="898269"/>
            <a:ext cx="18288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ТОП 5 проблем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87C6F8A-C7F6-45A8-9231-354C21569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-1226692"/>
            <a:ext cx="22114844" cy="36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72C074F-97DA-FBE8-7DB6-BE2B9A133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19402"/>
              </p:ext>
            </p:extLst>
          </p:nvPr>
        </p:nvGraphicFramePr>
        <p:xfrm>
          <a:off x="158749" y="2019927"/>
          <a:ext cx="19786601" cy="86975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388">
                  <a:extLst>
                    <a:ext uri="{9D8B030D-6E8A-4147-A177-3AD203B41FA5}">
                      <a16:colId xmlns:a16="http://schemas.microsoft.com/office/drawing/2014/main" val="1973545448"/>
                    </a:ext>
                  </a:extLst>
                </a:gridCol>
                <a:gridCol w="4090737">
                  <a:extLst>
                    <a:ext uri="{9D8B030D-6E8A-4147-A177-3AD203B41FA5}">
                      <a16:colId xmlns:a16="http://schemas.microsoft.com/office/drawing/2014/main" val="4035798571"/>
                    </a:ext>
                  </a:extLst>
                </a:gridCol>
                <a:gridCol w="4106779">
                  <a:extLst>
                    <a:ext uri="{9D8B030D-6E8A-4147-A177-3AD203B41FA5}">
                      <a16:colId xmlns:a16="http://schemas.microsoft.com/office/drawing/2014/main" val="256054101"/>
                    </a:ext>
                  </a:extLst>
                </a:gridCol>
                <a:gridCol w="3504131">
                  <a:extLst>
                    <a:ext uri="{9D8B030D-6E8A-4147-A177-3AD203B41FA5}">
                      <a16:colId xmlns:a16="http://schemas.microsoft.com/office/drawing/2014/main" val="59915324"/>
                    </a:ext>
                  </a:extLst>
                </a:gridCol>
                <a:gridCol w="4276290">
                  <a:extLst>
                    <a:ext uri="{9D8B030D-6E8A-4147-A177-3AD203B41FA5}">
                      <a16:colId xmlns:a16="http://schemas.microsoft.com/office/drawing/2014/main" val="707876178"/>
                    </a:ext>
                  </a:extLst>
                </a:gridCol>
                <a:gridCol w="1187115">
                  <a:extLst>
                    <a:ext uri="{9D8B030D-6E8A-4147-A177-3AD203B41FA5}">
                      <a16:colId xmlns:a16="http://schemas.microsoft.com/office/drawing/2014/main" val="9292284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3756691"/>
                    </a:ext>
                  </a:extLst>
                </a:gridCol>
                <a:gridCol w="1127961">
                  <a:extLst>
                    <a:ext uri="{9D8B030D-6E8A-4147-A177-3AD203B41FA5}">
                      <a16:colId xmlns:a16="http://schemas.microsoft.com/office/drawing/2014/main" val="1952029550"/>
                    </a:ext>
                  </a:extLst>
                </a:gridCol>
              </a:tblGrid>
              <a:tr h="181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проблемы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Почему?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Первопричина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Решения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Вклад (мин.)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Вклад (руб.)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Иное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174590"/>
                  </a:ext>
                </a:extLst>
              </a:tr>
              <a:tr h="1853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Времязатратность секретаря на проверку наличия прикрепленных файлов и их подписания ЭЦП в ЗЗ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 При регистрации заявки на закупку, должно быть, обязательное наличие прикрепленных документов, соответствующих требованиям Распоряжения Правительства Рязанской области от 29.12.2021 г. №563-р, в случае отсутствия таких файлов, ЗЗ отправляется на доработку заказчику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Осуществляется визуальная проверка ЗЗ по нескольким параметрам (открытие и просмотр перечня документов, наличие ЭЦП у документов)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 dirty="0">
                          <a:effectLst/>
                        </a:rPr>
                        <a:t>1)Доработка функционала РИС в части автоматической проверки ЗЗ на предмет наличия прикрепленных файлов и их подписание ЭЦП;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 dirty="0">
                          <a:effectLst/>
                        </a:rPr>
                        <a:t>2) Выделение отдельного сотрудника на предмет наличия прикрепленных файлов и их подписание ЭЦП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-2 мин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- 5 мин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57959"/>
                  </a:ext>
                </a:extLst>
              </a:tr>
              <a:tr h="2856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Времязатратность секретаря на повторную проверку заявки на закупку после ее доработки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 Если заявка на закупку была неправильно оформлена, после корректировки заказчиком, секретарь руководителя вновь проверяет заявку на правильность оформления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Проверка ЗЗ по всем параметрам после доработки осуществляет заново, так как возможна замена прикрепленных файлов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 dirty="0">
                          <a:effectLst/>
                        </a:rPr>
                        <a:t>1) Доработка функционала РИС в части исключения случаев направления ЗЗ при наличии несоответствий Распоряжению Правительства РО от 29.12.2021 г. №563-р/договору на осуществление функций спец. Организаций;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 dirty="0">
                          <a:effectLst/>
                        </a:rPr>
                        <a:t>2) Выделение отдельного сотрудника на проверку ЗЗ с доработки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-2 мин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- 5мин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4842"/>
                  </a:ext>
                </a:extLst>
              </a:tr>
              <a:tr h="1518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Длительный документооборот ЗЗ с момента регистрации до конечного исполнителя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 При регистрации заявки на закупку секретарем отводится 1 рабочий день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 Скорость регистрации заявок зависит от посторонних задач в работе секретаря руководителя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Функционал РИС на регистрацию заявки на закупку имеет определённый маршрут, в котором требуется визуальная проверка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>
                          <a:effectLst/>
                        </a:rPr>
                        <a:t>1)Доработка функционала РИС в части исключения этапа визуальной проверки ЗЗ и ее регистрации секретарем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>
                          <a:effectLst/>
                        </a:rPr>
                        <a:t>2) Выделение отдельного сотрудника на проверку ЗЗ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- 5 мин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Сокращение трудозатрат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654287"/>
                  </a:ext>
                </a:extLst>
              </a:tr>
              <a:tr h="1518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Риск допуска заявки на закупку, не соответствующей требованиям Распоряжения Правительства РО от 29.12.2021 г. №563-р/договора на оказание услуг спец. организации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 Проверка заявок осуществляется вручную, из-за других посторонних факторов в работе секретаря возможен риск ошибки (человеческий фактор)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Функционал РИС на регистрацию заявки на закупку имеет определённый маршрут, в котором требуется визуальная проверка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>
                          <a:effectLst/>
                        </a:rPr>
                        <a:t>1)Доработка функционала РИС в части автоматической проверки заявки на закупку и последующей регистрации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>
                          <a:effectLst/>
                        </a:rPr>
                        <a:t>2)Разработка памятки (чек-листа) по проверке заявки на закупку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- 2 мин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-10 мин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379675"/>
                  </a:ext>
                </a:extLst>
              </a:tr>
              <a:tr h="569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Поступление звонков от заказчиков секретарю с вопросами по срокам регистрации ЗЗ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 момента направление ЗЗ до регистрации проходит 1 рабочий день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>
                          <a:effectLst/>
                        </a:rPr>
                        <a:t>Доработка функционала РИС в части автоматической проверки с последующей регистрацией сразу же после поступления ЗЗ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- 1 мин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3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760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19300" y="953322"/>
            <a:ext cx="49575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Карточка 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BB98AE-2F31-3AFC-2044-13406AFA8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3" t="17197" r="16695" b="10008"/>
          <a:stretch/>
        </p:blipFill>
        <p:spPr>
          <a:xfrm>
            <a:off x="1556084" y="2018438"/>
            <a:ext cx="17758611" cy="90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10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8D4E4-D79E-4737-94ED-05B413B8419B}"/>
              </a:ext>
            </a:extLst>
          </p:cNvPr>
          <p:cNvSpPr txBox="1"/>
          <p:nvPr/>
        </p:nvSpPr>
        <p:spPr>
          <a:xfrm>
            <a:off x="1676400" y="896446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Итоги работы ДО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/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 ПОСЛЕ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1B8989-6262-2220-7849-1A2316598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74023" y="5697373"/>
            <a:ext cx="1310754" cy="10486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ED31D-916E-9414-FFB6-5CDDC92326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33" t="22356" r="41701" b="56695"/>
          <a:stretch/>
        </p:blipFill>
        <p:spPr bwMode="auto">
          <a:xfrm>
            <a:off x="404446" y="2030277"/>
            <a:ext cx="4519245" cy="1828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3F20FD-ED07-480F-B0E6-D1804E3F2D2A}"/>
              </a:ext>
            </a:extLst>
          </p:cNvPr>
          <p:cNvSpPr/>
          <p:nvPr/>
        </p:nvSpPr>
        <p:spPr>
          <a:xfrm>
            <a:off x="5003976" y="1770660"/>
            <a:ext cx="718662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01848B-6722-9F77-4922-90CCA0E472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18" t="20177" r="45228" b="64725"/>
          <a:stretch/>
        </p:blipFill>
        <p:spPr>
          <a:xfrm>
            <a:off x="5802923" y="2287131"/>
            <a:ext cx="4958862" cy="15111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0292A2-78BB-16C6-8C56-496ED4C57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771" y="2532579"/>
            <a:ext cx="1309073" cy="10488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08624-7C07-5885-17CA-11B5804F48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845" r="16897" b="85370"/>
          <a:stretch/>
        </p:blipFill>
        <p:spPr bwMode="auto">
          <a:xfrm>
            <a:off x="136525" y="4565490"/>
            <a:ext cx="8901967" cy="949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644AFE-FE01-2051-CA57-2F855FCDA6A6}"/>
              </a:ext>
            </a:extLst>
          </p:cNvPr>
          <p:cNvSpPr/>
          <p:nvPr/>
        </p:nvSpPr>
        <p:spPr>
          <a:xfrm>
            <a:off x="5299182" y="5791409"/>
            <a:ext cx="718662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+mn-lt"/>
              </a:rPr>
              <a:t>2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EB3CA8-72D4-C3A3-9B20-33C30BBEEF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734" t="48411" r="16876" b="34710"/>
          <a:stretch/>
        </p:blipFill>
        <p:spPr>
          <a:xfrm>
            <a:off x="747800" y="6809392"/>
            <a:ext cx="7679416" cy="13107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558F86-C145-C42E-99C1-04483DEAB1C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179" t="7870" r="19046" b="9517"/>
          <a:stretch/>
        </p:blipFill>
        <p:spPr bwMode="auto">
          <a:xfrm>
            <a:off x="11065610" y="1986057"/>
            <a:ext cx="8243752" cy="5158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D9E910-DB39-C48F-A01C-5644E74F0098}"/>
              </a:ext>
            </a:extLst>
          </p:cNvPr>
          <p:cNvSpPr/>
          <p:nvPr/>
        </p:nvSpPr>
        <p:spPr>
          <a:xfrm>
            <a:off x="16688151" y="7304499"/>
            <a:ext cx="718662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8041F4-2B2D-708C-DDE9-503D1AEA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532109" y="7286568"/>
            <a:ext cx="1310754" cy="104860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8499B-9311-0AB3-1184-87E28ECEFD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734" t="48411" r="16876" b="34710"/>
          <a:stretch/>
        </p:blipFill>
        <p:spPr>
          <a:xfrm>
            <a:off x="11347778" y="8476816"/>
            <a:ext cx="7679416" cy="13107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62B6E8-8EE2-F56A-D6FF-F8294018D3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465" b="70964"/>
          <a:stretch/>
        </p:blipFill>
        <p:spPr bwMode="auto">
          <a:xfrm>
            <a:off x="339883" y="8817590"/>
            <a:ext cx="10421902" cy="2344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8881B2-495C-D819-BD31-54875233D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53394" y="8115904"/>
            <a:ext cx="1310754" cy="104860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DCE1F95-1F3F-7678-EC6F-64B8BBC1BBE1}"/>
              </a:ext>
            </a:extLst>
          </p:cNvPr>
          <p:cNvSpPr/>
          <p:nvPr/>
        </p:nvSpPr>
        <p:spPr>
          <a:xfrm>
            <a:off x="5314459" y="8416479"/>
            <a:ext cx="1525956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4,5,6</a:t>
            </a:r>
          </a:p>
        </p:txBody>
      </p:sp>
    </p:spTree>
    <p:extLst>
      <p:ext uri="{BB962C8B-B14F-4D97-AF65-F5344CB8AC3E}">
        <p14:creationId xmlns:p14="http://schemas.microsoft.com/office/powerpoint/2010/main" val="22534599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8D4E4-D79E-4737-94ED-05B413B8419B}"/>
              </a:ext>
            </a:extLst>
          </p:cNvPr>
          <p:cNvSpPr txBox="1"/>
          <p:nvPr/>
        </p:nvSpPr>
        <p:spPr>
          <a:xfrm>
            <a:off x="1676400" y="896446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Итоги работы ДО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/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 ПОСЛЕ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644AFE-FE01-2051-CA57-2F855FCDA6A6}"/>
              </a:ext>
            </a:extLst>
          </p:cNvPr>
          <p:cNvSpPr/>
          <p:nvPr/>
        </p:nvSpPr>
        <p:spPr>
          <a:xfrm>
            <a:off x="12453580" y="6434840"/>
            <a:ext cx="2350126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7,8,9,10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EB3CA8-72D4-C3A3-9B20-33C30BBEE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34" t="48411" r="16876" b="34710"/>
          <a:stretch/>
        </p:blipFill>
        <p:spPr>
          <a:xfrm>
            <a:off x="6212342" y="7638607"/>
            <a:ext cx="7679416" cy="13107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836211-8F5B-74E4-BD65-952E0B6912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85" t="23226" r="22698" b="20233"/>
          <a:stretch/>
        </p:blipFill>
        <p:spPr>
          <a:xfrm>
            <a:off x="5233490" y="1831336"/>
            <a:ext cx="10685724" cy="4334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1B8989-6262-2220-7849-1A2316598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698472" y="6448061"/>
            <a:ext cx="1310754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106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755</Words>
  <Application>Microsoft Office PowerPoint</Application>
  <PresentationFormat>Произвольный</PresentationFormat>
  <Paragraphs>124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Helvetica Neue</vt:lpstr>
      <vt:lpstr>Rubik Regular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Secretary</dc:creator>
  <cp:lastModifiedBy>ms03@czro.ru</cp:lastModifiedBy>
  <cp:revision>163</cp:revision>
  <dcterms:modified xsi:type="dcterms:W3CDTF">2022-08-30T11:06:24Z</dcterms:modified>
</cp:coreProperties>
</file>